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20" r:id="rId1"/>
  </p:sldMasterIdLst>
  <p:notesMasterIdLst>
    <p:notesMasterId r:id="rId11"/>
  </p:notesMasterIdLst>
  <p:sldIdLst>
    <p:sldId id="298" r:id="rId2"/>
    <p:sldId id="292" r:id="rId3"/>
    <p:sldId id="295" r:id="rId4"/>
    <p:sldId id="281" r:id="rId5"/>
    <p:sldId id="299" r:id="rId6"/>
    <p:sldId id="300" r:id="rId7"/>
    <p:sldId id="301" r:id="rId8"/>
    <p:sldId id="290" r:id="rId9"/>
    <p:sldId id="305" r:id="rId10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963"/>
    <p:restoredTop sz="83079"/>
  </p:normalViewPr>
  <p:slideViewPr>
    <p:cSldViewPr snapToGrid="0" snapToObjects="1">
      <p:cViewPr varScale="1">
        <p:scale>
          <a:sx n="123" d="100"/>
          <a:sy n="123" d="100"/>
        </p:scale>
        <p:origin x="1128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6F95F50-A252-7A48-AB23-94935A71FBAB}" type="datetimeFigureOut">
              <a:rPr lang="de-DE" smtClean="0"/>
              <a:t>05.07.18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210777-5B8E-3647-8C7F-9B4495DD536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570132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210777-5B8E-3647-8C7F-9B4495DD5362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39745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210777-5B8E-3647-8C7F-9B4495DD5362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511955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210777-5B8E-3647-8C7F-9B4495DD5362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059697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Title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62399" y="1964267"/>
            <a:ext cx="7197726" cy="2421464"/>
          </a:xfrm>
        </p:spPr>
        <p:txBody>
          <a:bodyPr anchor="b">
            <a:normAutofit/>
          </a:bodyPr>
          <a:lstStyle>
            <a:lvl1pPr algn="r">
              <a:defRPr sz="4800">
                <a:effectLst/>
              </a:defRPr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62399" y="4385732"/>
            <a:ext cx="7197726" cy="1405467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cap="all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Master-Untertitelformat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32558" y="5870575"/>
            <a:ext cx="1600200" cy="377825"/>
          </a:xfrm>
        </p:spPr>
        <p:txBody>
          <a:bodyPr/>
          <a:lstStyle/>
          <a:p>
            <a:fld id="{02A291BC-79CE-C64A-86CB-D48F83C80718}" type="datetimeFigureOut">
              <a:rPr lang="de-DE" smtClean="0"/>
              <a:t>05.07.18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62399" y="5870575"/>
            <a:ext cx="4893958" cy="377825"/>
          </a:xfrm>
        </p:spPr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08958" y="5870575"/>
            <a:ext cx="551167" cy="377825"/>
          </a:xfrm>
        </p:spPr>
        <p:txBody>
          <a:bodyPr/>
          <a:lstStyle/>
          <a:p>
            <a:fld id="{7253E3C6-C6B5-2648-AE2F-FF05E02A490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1020357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732865"/>
            <a:ext cx="1013142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371600" y="932112"/>
            <a:ext cx="8759827" cy="3164976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de-DE"/>
              <a:t>Bild auf Platzhalter ziehen oder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299603"/>
            <a:ext cx="10131427" cy="49371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291BC-79CE-C64A-86CB-D48F83C80718}" type="datetimeFigureOut">
              <a:rPr lang="de-DE" smtClean="0"/>
              <a:t>05.07.18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3E3C6-C6B5-2648-AE2F-FF05E02A490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30660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und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3124199"/>
          </a:xfrm>
        </p:spPr>
        <p:txBody>
          <a:bodyPr anchor="ctr">
            <a:normAutofit/>
          </a:bodyPr>
          <a:lstStyle>
            <a:lvl1pPr algn="l">
              <a:defRPr sz="3200" b="0" cap="none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291BC-79CE-C64A-86CB-D48F83C80718}" type="datetimeFigureOut">
              <a:rPr lang="de-DE" smtClean="0"/>
              <a:t>05.07.18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3E3C6-C6B5-2648-AE2F-FF05E02A490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923518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Zita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97875" y="3352800"/>
            <a:ext cx="9339184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7465" y="4343400"/>
            <a:ext cx="10152367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291BC-79CE-C64A-86CB-D48F83C80718}" type="datetimeFigureOut">
              <a:rPr lang="de-DE" smtClean="0"/>
              <a:t>05.07.18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3E3C6-C6B5-2648-AE2F-FF05E02A490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1163278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nskar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2" y="3308581"/>
            <a:ext cx="10131425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4777381"/>
            <a:ext cx="10131426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291BC-79CE-C64A-86CB-D48F83C80718}" type="datetimeFigureOut">
              <a:rPr lang="de-DE" smtClean="0"/>
              <a:t>05.07.18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3E3C6-C6B5-2648-AE2F-FF05E02A490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876108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nskarte für Zi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0" y="3886200"/>
            <a:ext cx="10135436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de-DE"/>
              <a:t>Mastertextformat bearbeiten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5200"/>
            <a:ext cx="10135436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291BC-79CE-C64A-86CB-D48F83C80718}" type="datetimeFigureOut">
              <a:rPr lang="de-DE" smtClean="0"/>
              <a:t>05.07.18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3E3C6-C6B5-2648-AE2F-FF05E02A490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7832875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Wahr oder Fals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1" y="3505200"/>
            <a:ext cx="10131428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de-DE"/>
              <a:t>Mastertextformat bearbeiten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291BC-79CE-C64A-86CB-D48F83C80718}" type="datetimeFigureOut">
              <a:rPr lang="de-DE" smtClean="0"/>
              <a:t>05.07.18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3E3C6-C6B5-2648-AE2F-FF05E02A490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4004414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291BC-79CE-C64A-86CB-D48F83C80718}" type="datetimeFigureOut">
              <a:rPr lang="de-DE" smtClean="0"/>
              <a:t>05.07.18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3E3C6-C6B5-2648-AE2F-FF05E02A490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311726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8675" y="609599"/>
            <a:ext cx="2158552" cy="5181601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7832116" cy="5181600"/>
          </a:xfrm>
        </p:spPr>
        <p:txBody>
          <a:bodyPr vert="eaVert" anchor="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291BC-79CE-C64A-86CB-D48F83C80718}" type="datetimeFigureOut">
              <a:rPr lang="de-DE" smtClean="0"/>
              <a:t>05.07.18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3E3C6-C6B5-2648-AE2F-FF05E02A490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537946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291BC-79CE-C64A-86CB-D48F83C80718}" type="datetimeFigureOut">
              <a:rPr lang="de-DE" smtClean="0"/>
              <a:t>05.07.18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3E3C6-C6B5-2648-AE2F-FF05E02A490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571378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308581"/>
            <a:ext cx="10131427" cy="1468800"/>
          </a:xfrm>
        </p:spPr>
        <p:txBody>
          <a:bodyPr anchor="b"/>
          <a:lstStyle>
            <a:lvl1pPr algn="l">
              <a:defRPr sz="4000" b="0" cap="all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7381"/>
            <a:ext cx="1013142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 cap="all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291BC-79CE-C64A-86CB-D48F83C80718}" type="datetimeFigureOut">
              <a:rPr lang="de-DE" smtClean="0"/>
              <a:t>05.07.18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3E3C6-C6B5-2648-AE2F-FF05E02A490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19648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2" y="2142067"/>
            <a:ext cx="4995334" cy="3649134"/>
          </a:xfrm>
        </p:spPr>
        <p:txBody>
          <a:bodyPr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21895" y="2142067"/>
            <a:ext cx="4995332" cy="3649133"/>
          </a:xfrm>
        </p:spPr>
        <p:txBody>
          <a:bodyPr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291BC-79CE-C64A-86CB-D48F83C80718}" type="datetimeFigureOut">
              <a:rPr lang="de-DE" smtClean="0"/>
              <a:t>05.07.18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3E3C6-C6B5-2648-AE2F-FF05E02A490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646413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3670" y="2218267"/>
            <a:ext cx="470905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1" y="2870201"/>
            <a:ext cx="4996923" cy="2920998"/>
          </a:xfrm>
        </p:spPr>
        <p:txBody>
          <a:bodyPr anchor="t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96003" y="2226734"/>
            <a:ext cx="4722813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23483" y="2870201"/>
            <a:ext cx="4995334" cy="2920998"/>
          </a:xfrm>
        </p:spPr>
        <p:txBody>
          <a:bodyPr anchor="t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291BC-79CE-C64A-86CB-D48F83C80718}" type="datetimeFigureOut">
              <a:rPr lang="de-DE" smtClean="0"/>
              <a:t>05.07.18</a:t>
            </a:fld>
            <a:endParaRPr lang="de-D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3E3C6-C6B5-2648-AE2F-FF05E02A490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2770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291BC-79CE-C64A-86CB-D48F83C80718}" type="datetimeFigureOut">
              <a:rPr lang="de-DE" smtClean="0"/>
              <a:t>05.07.18</a:t>
            </a:fld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3E3C6-C6B5-2648-AE2F-FF05E02A490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20161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291BC-79CE-C64A-86CB-D48F83C80718}" type="datetimeFigureOut">
              <a:rPr lang="de-DE" smtClean="0"/>
              <a:t>05.07.18</a:t>
            </a:fld>
            <a:endParaRPr lang="de-D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3E3C6-C6B5-2648-AE2F-FF05E02A490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71231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74333"/>
            <a:ext cx="3680885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8201" y="609601"/>
            <a:ext cx="6169026" cy="5181600"/>
          </a:xfrm>
        </p:spPr>
        <p:txBody>
          <a:bodyPr anchor="ctr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445933"/>
            <a:ext cx="3680885" cy="1828800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291BC-79CE-C64A-86CB-D48F83C80718}" type="datetimeFigureOut">
              <a:rPr lang="de-DE" smtClean="0"/>
              <a:t>05.07.18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3E3C6-C6B5-2648-AE2F-FF05E02A490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10659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600200"/>
            <a:ext cx="6164653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36253" y="914400"/>
            <a:ext cx="3280974" cy="4572000"/>
          </a:xfrm>
          <a:prstGeom prst="roundRect">
            <a:avLst>
              <a:gd name="adj" fmla="val 42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de-DE"/>
              <a:t>Bild auf Platzhalter ziehen oder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2971800"/>
            <a:ext cx="6164653" cy="1828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291BC-79CE-C64A-86CB-D48F83C80718}" type="datetimeFigureOut">
              <a:rPr lang="de-DE" smtClean="0"/>
              <a:t>05.07.18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3E3C6-C6B5-2648-AE2F-FF05E02A490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109810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2142067"/>
            <a:ext cx="10131425" cy="36491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89660" y="5870575"/>
            <a:ext cx="1600200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02A291BC-79CE-C64A-86CB-D48F83C80718}" type="datetimeFigureOut">
              <a:rPr lang="de-DE" smtClean="0"/>
              <a:t>05.07.18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5870575"/>
            <a:ext cx="7827659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66060" y="5870575"/>
            <a:ext cx="551167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7253E3C6-C6B5-2648-AE2F-FF05E02A490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0135963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  <p:sldLayoutId id="2147483732" r:id="rId12"/>
    <p:sldLayoutId id="2147483733" r:id="rId13"/>
    <p:sldLayoutId id="2147483734" r:id="rId14"/>
    <p:sldLayoutId id="2147483735" r:id="rId15"/>
    <p:sldLayoutId id="2147483736" r:id="rId16"/>
    <p:sldLayoutId id="214748373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85801" y="213757"/>
            <a:ext cx="10131425" cy="807521"/>
          </a:xfrm>
        </p:spPr>
        <p:txBody>
          <a:bodyPr>
            <a:normAutofit/>
          </a:bodyPr>
          <a:lstStyle/>
          <a:p>
            <a:r>
              <a:rPr lang="de-DE" dirty="0"/>
              <a:t>Aktuelle Erweiterungen ( Frühjahr 2018 ) </a:t>
            </a:r>
          </a:p>
        </p:txBody>
      </p:sp>
      <p:pic>
        <p:nvPicPr>
          <p:cNvPr id="6" name="Inhaltsplatzhalt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70794" y="1235675"/>
            <a:ext cx="5277389" cy="5288692"/>
          </a:xfrm>
        </p:spPr>
      </p:pic>
      <p:pic>
        <p:nvPicPr>
          <p:cNvPr id="7" name="Bild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659394" y="1235675"/>
            <a:ext cx="6532605" cy="5461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86925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51077" y="459129"/>
            <a:ext cx="10131425" cy="45719"/>
          </a:xfrm>
        </p:spPr>
        <p:txBody>
          <a:bodyPr>
            <a:normAutofit fontScale="90000"/>
          </a:bodyPr>
          <a:lstStyle/>
          <a:p>
            <a:r>
              <a:rPr lang="de-DE" dirty="0"/>
              <a:t>Natur </a:t>
            </a:r>
            <a:r>
              <a:rPr lang="de-DE" dirty="0" err="1"/>
              <a:t>unD</a:t>
            </a:r>
            <a:r>
              <a:rPr lang="de-DE" dirty="0"/>
              <a:t> </a:t>
            </a:r>
            <a:r>
              <a:rPr lang="de-DE" dirty="0" err="1"/>
              <a:t>artenschutz</a:t>
            </a:r>
            <a:endParaRPr lang="de-DE" dirty="0"/>
          </a:p>
        </p:txBody>
      </p:sp>
      <p:pic>
        <p:nvPicPr>
          <p:cNvPr id="7" name="Inhaltsplatzhalt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" y="870299"/>
            <a:ext cx="9070979" cy="5630755"/>
          </a:xfrm>
        </p:spPr>
      </p:pic>
      <p:sp>
        <p:nvSpPr>
          <p:cNvPr id="11" name="Textfeld 10"/>
          <p:cNvSpPr txBox="1"/>
          <p:nvPr/>
        </p:nvSpPr>
        <p:spPr>
          <a:xfrm>
            <a:off x="8489092" y="1371600"/>
            <a:ext cx="184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dirty="0"/>
          </a:p>
          <a:p>
            <a:endParaRPr lang="de-DE" dirty="0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B2B26E17-05AB-604A-B77A-582D7C5958C1}"/>
              </a:ext>
            </a:extLst>
          </p:cNvPr>
          <p:cNvSpPr txBox="1"/>
          <p:nvPr/>
        </p:nvSpPr>
        <p:spPr>
          <a:xfrm>
            <a:off x="9185279" y="2873828"/>
            <a:ext cx="3006721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/>
              <a:t>Schützenswerte</a:t>
            </a:r>
          </a:p>
          <a:p>
            <a:r>
              <a:rPr lang="de-DE" sz="2400" dirty="0"/>
              <a:t>einmalige </a:t>
            </a:r>
          </a:p>
          <a:p>
            <a:r>
              <a:rPr lang="de-DE" sz="2400" dirty="0"/>
              <a:t>Felsformationen</a:t>
            </a:r>
          </a:p>
          <a:p>
            <a:endParaRPr lang="de-DE" sz="2400" dirty="0"/>
          </a:p>
          <a:p>
            <a:r>
              <a:rPr lang="de-DE" sz="2400" dirty="0"/>
              <a:t>Artenschutz</a:t>
            </a:r>
          </a:p>
          <a:p>
            <a:endParaRPr lang="de-DE" sz="2400" dirty="0"/>
          </a:p>
          <a:p>
            <a:r>
              <a:rPr lang="de-DE" sz="2400" dirty="0"/>
              <a:t>Uhu</a:t>
            </a:r>
          </a:p>
          <a:p>
            <a:r>
              <a:rPr lang="de-DE" sz="2400" dirty="0"/>
              <a:t>Bienenfresser</a:t>
            </a:r>
          </a:p>
          <a:p>
            <a:r>
              <a:rPr lang="de-DE" sz="2400" dirty="0"/>
              <a:t>Wildbienenarten........</a:t>
            </a:r>
          </a:p>
        </p:txBody>
      </p:sp>
    </p:spTree>
    <p:extLst>
      <p:ext uri="{BB962C8B-B14F-4D97-AF65-F5344CB8AC3E}">
        <p14:creationId xmlns:p14="http://schemas.microsoft.com/office/powerpoint/2010/main" val="12876900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85801" y="0"/>
            <a:ext cx="10131425" cy="726141"/>
          </a:xfrm>
        </p:spPr>
        <p:txBody>
          <a:bodyPr>
            <a:normAutofit/>
          </a:bodyPr>
          <a:lstStyle/>
          <a:p>
            <a:r>
              <a:rPr lang="de-DE" dirty="0"/>
              <a:t>Auflagen zur Renaturierung ( LRA )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85801" y="1075765"/>
            <a:ext cx="10131425" cy="5311783"/>
          </a:xfrm>
        </p:spPr>
        <p:txBody>
          <a:bodyPr>
            <a:normAutofit/>
          </a:bodyPr>
          <a:lstStyle/>
          <a:p>
            <a:r>
              <a:rPr lang="de-DE" sz="2400" dirty="0"/>
              <a:t>Auflage aus der immissionsrechtlichen Genehmigung 1997  ( LRA )                        																						( Auszug: 2.5.1 Wiederauffüllung  )                                                                                                  	             																	       Anlage 5 wird der Zwischenzustand für Abbau und Wiederverfüllung / Rekultivierung aufgezeigt, wie er sich nach Beendigung des Abbaus  in den Stufen 1 – 3 darstellt. ( 2.5.1 Wiederauffüllung )                                                                                 																			                                                                                    </a:t>
            </a:r>
          </a:p>
          <a:p>
            <a:r>
              <a:rPr lang="de-DE" sz="2400" dirty="0"/>
              <a:t>Nach Baubeginn in Stufe 4 müsste Auflagen erfüllt werden                                    																			            Wer kontrolliert das?                                                                                                         Wo sind die vom LRA vorgeschriebenen Renaturierungen?</a:t>
            </a:r>
          </a:p>
        </p:txBody>
      </p:sp>
    </p:spTree>
    <p:extLst>
      <p:ext uri="{BB962C8B-B14F-4D97-AF65-F5344CB8AC3E}">
        <p14:creationId xmlns:p14="http://schemas.microsoft.com/office/powerpoint/2010/main" val="12035168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IMG_164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35666" y="115745"/>
            <a:ext cx="10969282" cy="6053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72318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8652683F-5FCE-C545-8C8D-1D4AED4CD1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8104" y="849086"/>
            <a:ext cx="9463440" cy="5777345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E1EFFC6E-82A5-8540-947E-A4674485D282}"/>
              </a:ext>
            </a:extLst>
          </p:cNvPr>
          <p:cNvSpPr txBox="1"/>
          <p:nvPr/>
        </p:nvSpPr>
        <p:spPr>
          <a:xfrm>
            <a:off x="1248104" y="142505"/>
            <a:ext cx="85846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dirty="0">
                <a:latin typeface="+mj-lt"/>
              </a:rPr>
              <a:t>Auflagen zur Renaturierung in Abschnitt 1 -3 </a:t>
            </a:r>
          </a:p>
        </p:txBody>
      </p:sp>
    </p:spTree>
    <p:extLst>
      <p:ext uri="{BB962C8B-B14F-4D97-AF65-F5344CB8AC3E}">
        <p14:creationId xmlns:p14="http://schemas.microsoft.com/office/powerpoint/2010/main" val="1432862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283B5A00-A19A-CD43-B64C-1983876F1B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5594" y="866897"/>
            <a:ext cx="9695793" cy="5830785"/>
          </a:xfrm>
          <a:prstGeom prst="rect">
            <a:avLst/>
          </a:prstGeom>
        </p:spPr>
      </p:pic>
      <p:sp>
        <p:nvSpPr>
          <p:cNvPr id="4" name="Rechteck 3">
            <a:extLst>
              <a:ext uri="{FF2B5EF4-FFF2-40B4-BE49-F238E27FC236}">
                <a16:creationId xmlns:a16="http://schemas.microsoft.com/office/drawing/2014/main" id="{29DF6B68-7A7F-5649-A9F4-A88E9434890D}"/>
              </a:ext>
            </a:extLst>
          </p:cNvPr>
          <p:cNvSpPr/>
          <p:nvPr/>
        </p:nvSpPr>
        <p:spPr>
          <a:xfrm>
            <a:off x="915594" y="263628"/>
            <a:ext cx="757188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3200" dirty="0">
                <a:latin typeface="+mj-lt"/>
              </a:rPr>
              <a:t>Auflagen zur Renaturierung in Abschnitt 1 -3 </a:t>
            </a:r>
          </a:p>
        </p:txBody>
      </p:sp>
    </p:spTree>
    <p:extLst>
      <p:ext uri="{BB962C8B-B14F-4D97-AF65-F5344CB8AC3E}">
        <p14:creationId xmlns:p14="http://schemas.microsoft.com/office/powerpoint/2010/main" val="33520478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FFEDDD1E-25A1-0D48-90C4-D94DEB0E54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134" y="380010"/>
            <a:ext cx="2939946" cy="6163295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EE883C85-CC66-6C4C-8914-7B4F27F80C54}"/>
              </a:ext>
            </a:extLst>
          </p:cNvPr>
          <p:cNvSpPr txBox="1"/>
          <p:nvPr/>
        </p:nvSpPr>
        <p:spPr>
          <a:xfrm>
            <a:off x="3509964" y="380010"/>
            <a:ext cx="8567242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dirty="0"/>
              <a:t>Legende - Auflagen für die Renaturierung</a:t>
            </a:r>
          </a:p>
          <a:p>
            <a:r>
              <a:rPr lang="de-DE" b="1" dirty="0">
                <a:latin typeface="+mj-lt"/>
              </a:rPr>
              <a:t>( Auszug aus dem </a:t>
            </a:r>
            <a:r>
              <a:rPr lang="de-DE" b="1" dirty="0" err="1">
                <a:latin typeface="+mj-lt"/>
              </a:rPr>
              <a:t>immissionrechtlichen</a:t>
            </a:r>
            <a:r>
              <a:rPr lang="de-DE" b="1" dirty="0">
                <a:latin typeface="+mj-lt"/>
              </a:rPr>
              <a:t> Genehmigung 1997, LRA )</a:t>
            </a:r>
          </a:p>
          <a:p>
            <a:endParaRPr lang="de-DE" dirty="0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7FA4AC4B-4880-2844-9624-A125749C79ED}"/>
              </a:ext>
            </a:extLst>
          </p:cNvPr>
          <p:cNvSpPr txBox="1"/>
          <p:nvPr/>
        </p:nvSpPr>
        <p:spPr>
          <a:xfrm>
            <a:off x="3313215" y="1518783"/>
            <a:ext cx="8763991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/>
              <a:t>Antragsgrenze </a:t>
            </a:r>
          </a:p>
          <a:p>
            <a:r>
              <a:rPr lang="de-DE" sz="2000" dirty="0"/>
              <a:t>Kalkböschung </a:t>
            </a:r>
          </a:p>
          <a:p>
            <a:r>
              <a:rPr lang="de-DE" sz="2000" dirty="0"/>
              <a:t>Abraumböschung</a:t>
            </a:r>
          </a:p>
          <a:p>
            <a:r>
              <a:rPr lang="de-DE" sz="2000" dirty="0"/>
              <a:t>Sukzession </a:t>
            </a:r>
          </a:p>
          <a:p>
            <a:r>
              <a:rPr lang="de-DE" sz="2000" dirty="0"/>
              <a:t>Rebflächen </a:t>
            </a:r>
          </a:p>
          <a:p>
            <a:r>
              <a:rPr lang="de-DE" sz="2000" dirty="0"/>
              <a:t>Waldbegründung ( Standortgerechter Laubmischwald </a:t>
            </a:r>
          </a:p>
          <a:p>
            <a:r>
              <a:rPr lang="de-DE" sz="2000" dirty="0"/>
              <a:t>überwiegend </a:t>
            </a:r>
            <a:r>
              <a:rPr lang="de-DE" sz="2000" dirty="0" err="1"/>
              <a:t>gehölzfreie</a:t>
            </a:r>
            <a:r>
              <a:rPr lang="de-DE" sz="2000" dirty="0"/>
              <a:t> Böschungsbegrünung, Magerrasensaat </a:t>
            </a:r>
          </a:p>
          <a:p>
            <a:r>
              <a:rPr lang="de-DE" sz="2000" dirty="0"/>
              <a:t>überwiegend </a:t>
            </a:r>
            <a:r>
              <a:rPr lang="de-DE" sz="2000" dirty="0" err="1"/>
              <a:t>gehölzbetonte</a:t>
            </a:r>
            <a:r>
              <a:rPr lang="de-DE" sz="2000" dirty="0"/>
              <a:t> Böschungsbepflanzung, Gehölzriegel  </a:t>
            </a:r>
          </a:p>
          <a:p>
            <a:r>
              <a:rPr lang="de-DE" sz="2000" dirty="0"/>
              <a:t>Strauchhecke   </a:t>
            </a:r>
          </a:p>
          <a:p>
            <a:r>
              <a:rPr lang="de-DE" sz="2000" dirty="0" err="1"/>
              <a:t>Graswege</a:t>
            </a:r>
            <a:r>
              <a:rPr lang="de-DE" sz="2000" dirty="0"/>
              <a:t>, Wiesen, Wegbegleitgrün </a:t>
            </a:r>
          </a:p>
          <a:p>
            <a:r>
              <a:rPr lang="de-DE" sz="2000" dirty="0"/>
              <a:t>befestigte Wege und Flächen</a:t>
            </a:r>
          </a:p>
          <a:p>
            <a:endParaRPr lang="de-DE" sz="2000" dirty="0"/>
          </a:p>
          <a:p>
            <a:r>
              <a:rPr lang="de-DE" dirty="0"/>
              <a:t>Wir befinden uns mit dem Abbau in Abschnitt 4.</a:t>
            </a:r>
            <a:endParaRPr lang="de-DE" sz="3200" dirty="0"/>
          </a:p>
          <a:p>
            <a:r>
              <a:rPr lang="de-DE" sz="3200" dirty="0"/>
              <a:t>Welche </a:t>
            </a:r>
            <a:r>
              <a:rPr lang="de-DE" sz="3200" dirty="0" err="1"/>
              <a:t>Renaturierungsmassnahmen</a:t>
            </a:r>
            <a:r>
              <a:rPr lang="de-DE" sz="3200" dirty="0"/>
              <a:t> wurden wann und wo durchgeführt ?</a:t>
            </a:r>
          </a:p>
          <a:p>
            <a:endParaRPr lang="de-DE" sz="2400" b="1" dirty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0258340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85801" y="347242"/>
            <a:ext cx="10131425" cy="868100"/>
          </a:xfrm>
        </p:spPr>
        <p:txBody>
          <a:bodyPr/>
          <a:lstStyle/>
          <a:p>
            <a:r>
              <a:rPr lang="de-DE" dirty="0"/>
              <a:t>Was haben wir bisher erreicht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85800" y="1053297"/>
            <a:ext cx="11250385" cy="5185272"/>
          </a:xfrm>
        </p:spPr>
        <p:txBody>
          <a:bodyPr/>
          <a:lstStyle/>
          <a:p>
            <a:r>
              <a:rPr lang="de-DE" sz="2400" dirty="0"/>
              <a:t>Sichtung der Vermessungspläne Im Landratsamt   ( Umweltinformationsgesetz )                                                     Hier werden die Maßnahmen zur Renaturierung in der </a:t>
            </a:r>
            <a:r>
              <a:rPr lang="de-DE" sz="2400" b="1" dirty="0"/>
              <a:t>immissionsschutzrechtlichen Genehmigung </a:t>
            </a:r>
            <a:r>
              <a:rPr lang="de-DE" sz="2400" dirty="0"/>
              <a:t>vorgeschrieben </a:t>
            </a:r>
          </a:p>
          <a:p>
            <a:r>
              <a:rPr lang="de-DE" sz="2400" dirty="0"/>
              <a:t>Wir sind im Dialog mit politischen Mandatsträgern, z.B. Bärbl </a:t>
            </a:r>
            <a:r>
              <a:rPr lang="de-DE" sz="2400" dirty="0" err="1"/>
              <a:t>Miliech</a:t>
            </a:r>
            <a:r>
              <a:rPr lang="de-DE" sz="2400" dirty="0"/>
              <a:t>, Kerstin </a:t>
            </a:r>
            <a:r>
              <a:rPr lang="de-DE" sz="2400" dirty="0" err="1"/>
              <a:t>Andreae</a:t>
            </a:r>
            <a:r>
              <a:rPr lang="de-DE" sz="2400" dirty="0"/>
              <a:t> .</a:t>
            </a:r>
          </a:p>
          <a:p>
            <a:r>
              <a:rPr lang="de-DE" sz="2400" dirty="0"/>
              <a:t>Kontakt mit den Behörden, Umweltverbände wie </a:t>
            </a:r>
            <a:r>
              <a:rPr lang="de-DE" sz="2400" dirty="0" err="1"/>
              <a:t>Nabu</a:t>
            </a:r>
            <a:r>
              <a:rPr lang="de-DE" sz="2400" dirty="0"/>
              <a:t>, Schwarzwaldverein etc.....</a:t>
            </a:r>
          </a:p>
          <a:p>
            <a:r>
              <a:rPr lang="de-DE" sz="2400" dirty="0"/>
              <a:t>Kontakt mit BI Bötzingen</a:t>
            </a:r>
          </a:p>
          <a:p>
            <a:r>
              <a:rPr lang="de-DE" sz="2400" dirty="0"/>
              <a:t>Durch </a:t>
            </a:r>
            <a:r>
              <a:rPr lang="de-DE" sz="2400" dirty="0" err="1"/>
              <a:t>Tuniberg</a:t>
            </a:r>
            <a:r>
              <a:rPr lang="de-DE" sz="2400" dirty="0"/>
              <a:t> Exkursionen ( </a:t>
            </a:r>
            <a:r>
              <a:rPr lang="de-DE" sz="2400" dirty="0" err="1"/>
              <a:t>Nabu</a:t>
            </a:r>
            <a:r>
              <a:rPr lang="de-DE" sz="2400" dirty="0"/>
              <a:t> - Herr Treiber, Schwarzwaldverein - Herr Lutz konnten wir viele Bürger informieren </a:t>
            </a:r>
          </a:p>
          <a:p>
            <a:pPr marL="0" indent="0">
              <a:buNone/>
            </a:pPr>
            <a:endParaRPr lang="de-DE" sz="2400" dirty="0"/>
          </a:p>
        </p:txBody>
      </p:sp>
    </p:spTree>
    <p:extLst>
      <p:ext uri="{BB962C8B-B14F-4D97-AF65-F5344CB8AC3E}">
        <p14:creationId xmlns:p14="http://schemas.microsoft.com/office/powerpoint/2010/main" val="17417389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85801" y="347242"/>
            <a:ext cx="10131425" cy="868100"/>
          </a:xfrm>
        </p:spPr>
        <p:txBody>
          <a:bodyPr/>
          <a:lstStyle/>
          <a:p>
            <a:r>
              <a:rPr lang="de-DE" dirty="0"/>
              <a:t>Unsere Befürchtungen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85801" y="1053297"/>
            <a:ext cx="10935928" cy="5185272"/>
          </a:xfrm>
        </p:spPr>
        <p:txBody>
          <a:bodyPr>
            <a:normAutofit fontScale="85000" lnSpcReduction="20000"/>
          </a:bodyPr>
          <a:lstStyle/>
          <a:p>
            <a:r>
              <a:rPr lang="de-DE" sz="2800" dirty="0"/>
              <a:t>Verdoppelung der Fläche des Steinbruchs  ( siehe Regionalplan )</a:t>
            </a:r>
          </a:p>
          <a:p>
            <a:r>
              <a:rPr lang="de-DE" sz="2800" dirty="0"/>
              <a:t>Starke Zunahme der Verkehrsbelastung ( bes. LKW Verkehr )</a:t>
            </a:r>
          </a:p>
          <a:p>
            <a:r>
              <a:rPr lang="de-DE" sz="2800" dirty="0"/>
              <a:t>Erhöhung der Immissionen, Co2, Stickoxide, Staubbelastung</a:t>
            </a:r>
          </a:p>
          <a:p>
            <a:r>
              <a:rPr lang="de-DE" sz="2800" dirty="0"/>
              <a:t>Verlust von Lebensqualität</a:t>
            </a:r>
          </a:p>
          <a:p>
            <a:r>
              <a:rPr lang="de-DE" sz="2800" dirty="0"/>
              <a:t>Was passiert mit dem Nato Tanklager auf dem Gelände?  </a:t>
            </a:r>
          </a:p>
          <a:p>
            <a:endParaRPr lang="de-DE" sz="3300" b="1" u="sng" dirty="0"/>
          </a:p>
          <a:p>
            <a:r>
              <a:rPr lang="de-DE" sz="3300" b="1" u="sng" dirty="0"/>
              <a:t>Gewinnmaximierung eines europäischen Großkonzern  </a:t>
            </a:r>
          </a:p>
          <a:p>
            <a:endParaRPr lang="de-DE" sz="2800" b="1" u="sng" dirty="0"/>
          </a:p>
          <a:p>
            <a:r>
              <a:rPr lang="de-DE" sz="2800" dirty="0"/>
              <a:t>Raubbau auf Kosten der Menschen, der Artenvielfalt und Naturschutz                    Insektensterben, Bienensterben                                                                                                Rückgang vieler Vogelarten                                                                                                                                          Zerstörung einer einzigartigen Landschaft                                                                                                  </a:t>
            </a:r>
          </a:p>
          <a:p>
            <a:pPr marL="0" indent="0">
              <a:buNone/>
            </a:pPr>
            <a:r>
              <a:rPr lang="de-DE" sz="2400" dirty="0"/>
              <a:t>																			 	</a:t>
            </a:r>
          </a:p>
        </p:txBody>
      </p:sp>
    </p:spTree>
    <p:extLst>
      <p:ext uri="{BB962C8B-B14F-4D97-AF65-F5344CB8AC3E}">
        <p14:creationId xmlns:p14="http://schemas.microsoft.com/office/powerpoint/2010/main" val="147982758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Himmel">
  <a:themeElements>
    <a:clrScheme name="Himmel">
      <a:dk1>
        <a:sysClr val="windowText" lastClr="000000"/>
      </a:dk1>
      <a:lt1>
        <a:sysClr val="window" lastClr="FFFFFF"/>
      </a:lt1>
      <a:dk2>
        <a:srgbClr val="16476F"/>
      </a:dk2>
      <a:lt2>
        <a:srgbClr val="EBEBEB"/>
      </a:lt2>
      <a:accent1>
        <a:srgbClr val="E5B458"/>
      </a:accent1>
      <a:accent2>
        <a:srgbClr val="F77754"/>
      </a:accent2>
      <a:accent3>
        <a:srgbClr val="D8507E"/>
      </a:accent3>
      <a:accent4>
        <a:srgbClr val="BC70EE"/>
      </a:accent4>
      <a:accent5>
        <a:srgbClr val="3CA2E2"/>
      </a:accent5>
      <a:accent6>
        <a:srgbClr val="91BF77"/>
      </a:accent6>
      <a:hlink>
        <a:srgbClr val="71DDAB"/>
      </a:hlink>
      <a:folHlink>
        <a:srgbClr val="A6E4C7"/>
      </a:folHlink>
    </a:clrScheme>
    <a:fontScheme name="Himmel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Himmel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82000"/>
                <a:alpha val="7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0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1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6000"/>
                <a:hueMod val="100000"/>
                <a:satMod val="180000"/>
                <a:lumMod val="110000"/>
              </a:schemeClr>
            </a:gs>
            <a:gs pos="100000">
              <a:schemeClr val="phClr">
                <a:shade val="96000"/>
                <a:satMod val="160000"/>
                <a:lumMod val="100000"/>
              </a:schemeClr>
            </a:gs>
          </a:gsLst>
          <a:lin ang="4740000" scaled="1"/>
        </a:gradFill>
        <a:blipFill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elestial" id="{C4BB2A3D-0E93-4C5F-B0D2-9D3FCE089CC5}" vid="{B36E0D05-787B-4C61-8268-2D6C1FBEDA32}"/>
    </a:ext>
  </a:extLst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Celestial</Template>
  <TotalTime>0</TotalTime>
  <Words>229</Words>
  <Application>Microsoft Macintosh PowerPoint</Application>
  <PresentationFormat>Breitbild</PresentationFormat>
  <Paragraphs>52</Paragraphs>
  <Slides>9</Slides>
  <Notes>3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9</vt:i4>
      </vt:variant>
    </vt:vector>
  </HeadingPairs>
  <TitlesOfParts>
    <vt:vector size="13" baseType="lpstr">
      <vt:lpstr>Arial</vt:lpstr>
      <vt:lpstr>Calibri</vt:lpstr>
      <vt:lpstr>Calibri Light</vt:lpstr>
      <vt:lpstr>Himmel</vt:lpstr>
      <vt:lpstr>Aktuelle Erweiterungen ( Frühjahr 2018 ) </vt:lpstr>
      <vt:lpstr>Natur unD artenschutz</vt:lpstr>
      <vt:lpstr>Auflagen zur Renaturierung ( LRA )</vt:lpstr>
      <vt:lpstr>PowerPoint-Präsentation</vt:lpstr>
      <vt:lpstr>PowerPoint-Präsentation</vt:lpstr>
      <vt:lpstr>PowerPoint-Präsentation</vt:lpstr>
      <vt:lpstr>PowerPoint-Präsentation</vt:lpstr>
      <vt:lpstr>Was haben wir bisher erreicht</vt:lpstr>
      <vt:lpstr>Unsere Befürchtungen</vt:lpstr>
    </vt:vector>
  </TitlesOfParts>
  <Company/>
  <LinksUpToDate>false</LinksUpToDate>
  <SharedDoc>false</SharedDoc>
  <HyperlinksChanged>false</HyperlinksChanged>
  <AppVersion>16.0014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Bürgerinitiative Niederrimsingen Lebenswert</dc:title>
  <dc:creator>Axel Schwendemann</dc:creator>
  <cp:lastModifiedBy>Axel Schwendemann</cp:lastModifiedBy>
  <cp:revision>79</cp:revision>
  <dcterms:created xsi:type="dcterms:W3CDTF">2016-09-08T12:57:49Z</dcterms:created>
  <dcterms:modified xsi:type="dcterms:W3CDTF">2018-07-05T14:43:00Z</dcterms:modified>
</cp:coreProperties>
</file>